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jpg>
</file>

<file path=ppt/media/image3.jpg>
</file>

<file path=ppt/media/image4.jpg>
</file>

<file path=ppt/media/image5.jp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e24d9052d6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e24d9052d6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e24d9052d6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e24d9052d6_0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e24d9052d6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e24d9052d6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30" name="Shape 130"/>
        <p:cNvGrpSpPr/>
        <p:nvPr/>
      </p:nvGrpSpPr>
      <p:grpSpPr>
        <a:xfrm>
          <a:off x="0" y="0"/>
          <a:ext cx="0" cy="0"/>
          <a:chOff x="0" y="0"/>
          <a:chExt cx="0" cy="0"/>
        </a:xfrm>
      </p:grpSpPr>
      <p:grpSp>
        <p:nvGrpSpPr>
          <p:cNvPr id="131" name="Google Shape;131;p13"/>
          <p:cNvGrpSpPr/>
          <p:nvPr/>
        </p:nvGrpSpPr>
        <p:grpSpPr>
          <a:xfrm>
            <a:off x="4406400" y="0"/>
            <a:ext cx="4737600" cy="5143065"/>
            <a:chOff x="4406400" y="0"/>
            <a:chExt cx="4737600" cy="5143065"/>
          </a:xfrm>
        </p:grpSpPr>
        <p:sp>
          <p:nvSpPr>
            <p:cNvPr id="132" name="Google Shape;132;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1" name="Google Shape;151;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152" name="Shape 152"/>
        <p:cNvGrpSpPr/>
        <p:nvPr/>
      </p:nvGrpSpPr>
      <p:grpSpPr>
        <a:xfrm>
          <a:off x="0" y="0"/>
          <a:ext cx="0" cy="0"/>
          <a:chOff x="0" y="0"/>
          <a:chExt cx="0" cy="0"/>
        </a:xfrm>
      </p:grpSpPr>
      <p:pic>
        <p:nvPicPr>
          <p:cNvPr descr="offset_comp_343059.jpg" id="153" name="Google Shape;153;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54" name="Google Shape;154;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5" name="Google Shape;155;p14"/>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0"/>
              </a:spcBef>
              <a:spcAft>
                <a:spcPts val="0"/>
              </a:spcAft>
              <a:buClr>
                <a:schemeClr val="dk2"/>
              </a:buClr>
              <a:buSzPts val="1100"/>
              <a:buChar char="○"/>
              <a:defRPr>
                <a:solidFill>
                  <a:schemeClr val="dk2"/>
                </a:solidFill>
              </a:defRPr>
            </a:lvl2pPr>
            <a:lvl3pPr indent="-298450" lvl="2" marL="1371600" rtl="0">
              <a:spcBef>
                <a:spcPts val="0"/>
              </a:spcBef>
              <a:spcAft>
                <a:spcPts val="0"/>
              </a:spcAft>
              <a:buClr>
                <a:schemeClr val="dk2"/>
              </a:buClr>
              <a:buSzPts val="1100"/>
              <a:buChar char="■"/>
              <a:defRPr>
                <a:solidFill>
                  <a:schemeClr val="dk2"/>
                </a:solidFill>
              </a:defRPr>
            </a:lvl3pPr>
            <a:lvl4pPr indent="-298450" lvl="3" marL="1828800" rtl="0">
              <a:spcBef>
                <a:spcPts val="0"/>
              </a:spcBef>
              <a:spcAft>
                <a:spcPts val="0"/>
              </a:spcAft>
              <a:buClr>
                <a:schemeClr val="dk2"/>
              </a:buClr>
              <a:buSzPts val="1100"/>
              <a:buChar char="●"/>
              <a:defRPr>
                <a:solidFill>
                  <a:schemeClr val="dk2"/>
                </a:solidFill>
              </a:defRPr>
            </a:lvl4pPr>
            <a:lvl5pPr indent="-298450" lvl="4" marL="2286000" rtl="0">
              <a:spcBef>
                <a:spcPts val="0"/>
              </a:spcBef>
              <a:spcAft>
                <a:spcPts val="0"/>
              </a:spcAft>
              <a:buClr>
                <a:schemeClr val="dk2"/>
              </a:buClr>
              <a:buSzPts val="1100"/>
              <a:buChar char="○"/>
              <a:defRPr>
                <a:solidFill>
                  <a:schemeClr val="dk2"/>
                </a:solidFill>
              </a:defRPr>
            </a:lvl5pPr>
            <a:lvl6pPr indent="-298450" lvl="5" marL="2743200" rtl="0">
              <a:spcBef>
                <a:spcPts val="0"/>
              </a:spcBef>
              <a:spcAft>
                <a:spcPts val="0"/>
              </a:spcAft>
              <a:buClr>
                <a:schemeClr val="dk2"/>
              </a:buClr>
              <a:buSzPts val="1100"/>
              <a:buChar char="■"/>
              <a:defRPr>
                <a:solidFill>
                  <a:schemeClr val="dk2"/>
                </a:solidFill>
              </a:defRPr>
            </a:lvl6pPr>
            <a:lvl7pPr indent="-298450" lvl="6" marL="3200400" rtl="0">
              <a:spcBef>
                <a:spcPts val="0"/>
              </a:spcBef>
              <a:spcAft>
                <a:spcPts val="0"/>
              </a:spcAft>
              <a:buClr>
                <a:schemeClr val="dk2"/>
              </a:buClr>
              <a:buSzPts val="1100"/>
              <a:buChar char="●"/>
              <a:defRPr>
                <a:solidFill>
                  <a:schemeClr val="dk2"/>
                </a:solidFill>
              </a:defRPr>
            </a:lvl7pPr>
            <a:lvl8pPr indent="-298450" lvl="7" marL="3657600" rtl="0">
              <a:spcBef>
                <a:spcPts val="0"/>
              </a:spcBef>
              <a:spcAft>
                <a:spcPts val="0"/>
              </a:spcAft>
              <a:buClr>
                <a:schemeClr val="dk2"/>
              </a:buClr>
              <a:buSzPts val="1100"/>
              <a:buChar char="○"/>
              <a:defRPr>
                <a:solidFill>
                  <a:schemeClr val="dk2"/>
                </a:solidFill>
              </a:defRPr>
            </a:lvl8pPr>
            <a:lvl9pPr indent="-298450" lvl="8" marL="4114800" rtl="0">
              <a:spcBef>
                <a:spcPts val="0"/>
              </a:spcBef>
              <a:spcAft>
                <a:spcPts val="0"/>
              </a:spcAft>
              <a:buClr>
                <a:schemeClr val="dk2"/>
              </a:buClr>
              <a:buSzPts val="1100"/>
              <a:buChar char="■"/>
              <a:defRPr>
                <a:solidFill>
                  <a:schemeClr val="dk2"/>
                </a:solidFill>
              </a:defRPr>
            </a:lvl9pPr>
          </a:lstStyle>
          <a:p/>
        </p:txBody>
      </p:sp>
      <p:sp>
        <p:nvSpPr>
          <p:cNvPr id="156" name="Google Shape;15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7" name="Google Shape;157;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14"/>
          <p:cNvGrpSpPr/>
          <p:nvPr/>
        </p:nvGrpSpPr>
        <p:grpSpPr>
          <a:xfrm>
            <a:off x="0" y="381001"/>
            <a:ext cx="1037850" cy="1016287"/>
            <a:chOff x="0" y="381001"/>
            <a:chExt cx="1037850" cy="1016287"/>
          </a:xfrm>
        </p:grpSpPr>
        <p:sp>
          <p:nvSpPr>
            <p:cNvPr id="162" name="Google Shape;162;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164" name="Shape 164"/>
        <p:cNvGrpSpPr/>
        <p:nvPr/>
      </p:nvGrpSpPr>
      <p:grpSpPr>
        <a:xfrm>
          <a:off x="0" y="0"/>
          <a:ext cx="0" cy="0"/>
          <a:chOff x="0" y="0"/>
          <a:chExt cx="0" cy="0"/>
        </a:xfrm>
      </p:grpSpPr>
      <p:sp>
        <p:nvSpPr>
          <p:cNvPr id="165" name="Google Shape;165;p15"/>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6" name="Google Shape;166;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
        <p:nvSpPr>
          <p:cNvPr id="168" name="Google Shape;168;p1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15"/>
          <p:cNvGrpSpPr/>
          <p:nvPr/>
        </p:nvGrpSpPr>
        <p:grpSpPr>
          <a:xfrm>
            <a:off x="0" y="381001"/>
            <a:ext cx="1037850" cy="1016287"/>
            <a:chOff x="0" y="381001"/>
            <a:chExt cx="1037850" cy="1016287"/>
          </a:xfrm>
        </p:grpSpPr>
        <p:sp>
          <p:nvSpPr>
            <p:cNvPr id="173" name="Google Shape;173;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5"/>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76" name="Google Shape;17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77" name="Shape 177"/>
        <p:cNvGrpSpPr/>
        <p:nvPr/>
      </p:nvGrpSpPr>
      <p:grpSpPr>
        <a:xfrm>
          <a:off x="0" y="0"/>
          <a:ext cx="0" cy="0"/>
          <a:chOff x="0" y="0"/>
          <a:chExt cx="0" cy="0"/>
        </a:xfrm>
      </p:grpSpPr>
      <p:sp>
        <p:nvSpPr>
          <p:cNvPr id="178" name="Google Shape;178;p16"/>
          <p:cNvSpPr txBox="1"/>
          <p:nvPr>
            <p:ph type="title"/>
          </p:nvPr>
        </p:nvSpPr>
        <p:spPr>
          <a:xfrm>
            <a:off x="702850" y="1708619"/>
            <a:ext cx="3333300" cy="14709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9" name="Google Shape;179;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16"/>
          <p:cNvGrpSpPr/>
          <p:nvPr/>
        </p:nvGrpSpPr>
        <p:grpSpPr>
          <a:xfrm>
            <a:off x="0" y="381001"/>
            <a:ext cx="1037850" cy="1016287"/>
            <a:chOff x="0" y="381001"/>
            <a:chExt cx="1037850" cy="1016287"/>
          </a:xfrm>
        </p:grpSpPr>
        <p:sp>
          <p:nvSpPr>
            <p:cNvPr id="185" name="Google Shape;185;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6"/>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88" name="Google Shape;188;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9" name="Google Shape;189;p16"/>
          <p:cNvSpPr txBox="1"/>
          <p:nvPr>
            <p:ph idx="1" type="body"/>
          </p:nvPr>
        </p:nvSpPr>
        <p:spPr>
          <a:xfrm>
            <a:off x="702850" y="3625275"/>
            <a:ext cx="3333300" cy="765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myalarmcenter.com/services/flood-monitori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hyperlink" Target="https://skanda1005.github.io/HTM-2.0/" TargetMode="External"/><Relationship Id="rId4" Type="http://schemas.openxmlformats.org/officeDocument/2006/relationships/hyperlink" Target="https://github.com/skanda1005/HTM-2.0"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5.jpg"/><Relationship Id="rId4" Type="http://schemas.openxmlformats.org/officeDocument/2006/relationships/image" Target="../media/image4.jpg"/><Relationship Id="rId5" Type="http://schemas.openxmlformats.org/officeDocument/2006/relationships/image" Target="../media/image7.jpg"/><Relationship Id="rId6" Type="http://schemas.openxmlformats.org/officeDocument/2006/relationships/image" Target="../media/image3.jpg"/><Relationship Id="rId7"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7"/>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Weather Automation</a:t>
            </a:r>
            <a:endParaRPr/>
          </a:p>
        </p:txBody>
      </p:sp>
      <p:sp>
        <p:nvSpPr>
          <p:cNvPr id="195" name="Google Shape;195;p17"/>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lang="en-GB" sz="1700"/>
              <a:t>Team Brewing Java</a:t>
            </a:r>
            <a:endParaRPr sz="1700"/>
          </a:p>
        </p:txBody>
      </p:sp>
      <p:pic>
        <p:nvPicPr>
          <p:cNvPr id="196" name="Google Shape;196;p17"/>
          <p:cNvPicPr preferRelativeResize="0"/>
          <p:nvPr/>
        </p:nvPicPr>
        <p:blipFill rotWithShape="1">
          <a:blip r:embed="rId3">
            <a:alphaModFix/>
          </a:blip>
          <a:srcRect b="32647" l="35150" r="33601" t="7711"/>
          <a:stretch/>
        </p:blipFill>
        <p:spPr>
          <a:xfrm>
            <a:off x="4492900" y="321475"/>
            <a:ext cx="956925" cy="818975"/>
          </a:xfrm>
          <a:prstGeom prst="rect">
            <a:avLst/>
          </a:prstGeom>
          <a:noFill/>
          <a:ln>
            <a:noFill/>
          </a:ln>
        </p:spPr>
      </p:pic>
      <p:pic>
        <p:nvPicPr>
          <p:cNvPr id="197" name="Google Shape;197;p17"/>
          <p:cNvPicPr preferRelativeResize="0"/>
          <p:nvPr/>
        </p:nvPicPr>
        <p:blipFill>
          <a:blip r:embed="rId4">
            <a:alphaModFix/>
          </a:blip>
          <a:stretch>
            <a:fillRect/>
          </a:stretch>
        </p:blipFill>
        <p:spPr>
          <a:xfrm>
            <a:off x="7063625" y="3888625"/>
            <a:ext cx="375750" cy="426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18"/>
          <p:cNvSpPr txBox="1"/>
          <p:nvPr>
            <p:ph type="title"/>
          </p:nvPr>
        </p:nvSpPr>
        <p:spPr>
          <a:xfrm>
            <a:off x="1297500" y="2020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solidFill>
                  <a:srgbClr val="008FFF"/>
                </a:solidFill>
              </a:rPr>
              <a:t>Overview</a:t>
            </a:r>
            <a:endParaRPr b="1">
              <a:solidFill>
                <a:srgbClr val="008FFF"/>
              </a:solidFill>
            </a:endParaRPr>
          </a:p>
        </p:txBody>
      </p:sp>
      <p:sp>
        <p:nvSpPr>
          <p:cNvPr id="203" name="Google Shape;203;p18"/>
          <p:cNvSpPr txBox="1"/>
          <p:nvPr>
            <p:ph idx="1" type="body"/>
          </p:nvPr>
        </p:nvSpPr>
        <p:spPr>
          <a:xfrm>
            <a:off x="1297500" y="1116150"/>
            <a:ext cx="7038900" cy="38820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b="1" lang="en-GB" sz="1617">
                <a:latin typeface="Roboto"/>
                <a:ea typeface="Roboto"/>
                <a:cs typeface="Roboto"/>
                <a:sym typeface="Roboto"/>
              </a:rPr>
              <a:t>Many people think that "smart home" automation is only for geeks who have installed a pile of gadgets around their home, but the truth is there are some automation tricks that let you do some amazing things, even without loads of gadgetry. Using weather is one of those tricks. If you stop and consider all of the ways the weather influences your life, it's easy to see how you can harness it to improve your life.</a:t>
            </a:r>
            <a:endParaRPr b="1" sz="1617">
              <a:latin typeface="Roboto"/>
              <a:ea typeface="Roboto"/>
              <a:cs typeface="Roboto"/>
              <a:sym typeface="Roboto"/>
            </a:endParaRPr>
          </a:p>
          <a:p>
            <a:pPr indent="0" lvl="0" marL="0" rtl="0" algn="l">
              <a:spcBef>
                <a:spcPts val="1200"/>
              </a:spcBef>
              <a:spcAft>
                <a:spcPts val="1200"/>
              </a:spcAft>
              <a:buNone/>
            </a:pPr>
            <a:r>
              <a:rPr b="1" lang="en-GB" sz="1772">
                <a:latin typeface="Roboto"/>
                <a:ea typeface="Roboto"/>
                <a:cs typeface="Roboto"/>
                <a:sym typeface="Roboto"/>
              </a:rPr>
              <a:t>Consider a home weather station that collects weather and other environmental related data using sensors and by monitoring local and national weather centers.When this data is integrated with home sensors and smart home security features such as smart windows, your home not only warns of a possible storm, but takes action. Smart windows can open and close as needed depending on the forecast.</a:t>
            </a:r>
            <a:r>
              <a:rPr b="1" lang="en-GB" sz="1772">
                <a:uFill>
                  <a:noFill/>
                </a:uFill>
                <a:latin typeface="Roboto"/>
                <a:ea typeface="Roboto"/>
                <a:cs typeface="Roboto"/>
                <a:sym typeface="Roboto"/>
                <a:hlinkClick r:id="rId3"/>
              </a:rPr>
              <a:t> </a:t>
            </a:r>
            <a:r>
              <a:rPr b="1" lang="en-GB" sz="1772">
                <a:latin typeface="Roboto"/>
                <a:ea typeface="Roboto"/>
                <a:cs typeface="Roboto"/>
                <a:sym typeface="Roboto"/>
              </a:rPr>
              <a:t>Flood prevention systems can act to prevent costly water damage before it’s too late.A home automation system can even check forecasts to determine whether the lawn and garden need watering. Your landscape will be healthier, and your wallet will be fuller, as you save money while conserving water. Homeowners can also integrate smart thermostats that will automatically update interior temperatures to keep the home’s comfort levels perfect.</a:t>
            </a:r>
            <a:endParaRPr b="1" sz="2172">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Understanding the problems</a:t>
            </a:r>
            <a:endParaRPr/>
          </a:p>
        </p:txBody>
      </p:sp>
      <p:sp>
        <p:nvSpPr>
          <p:cNvPr id="209" name="Google Shape;209;p19"/>
          <p:cNvSpPr txBox="1"/>
          <p:nvPr/>
        </p:nvSpPr>
        <p:spPr>
          <a:xfrm>
            <a:off x="1297500" y="11695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10" name="Google Shape;210;p19"/>
          <p:cNvSpPr txBox="1"/>
          <p:nvPr>
            <p:ph idx="1" type="body"/>
          </p:nvPr>
        </p:nvSpPr>
        <p:spPr>
          <a:xfrm>
            <a:off x="1984475" y="1169600"/>
            <a:ext cx="6090600" cy="1042500"/>
          </a:xfrm>
          <a:prstGeom prst="rect">
            <a:avLst/>
          </a:prstGeom>
        </p:spPr>
        <p:txBody>
          <a:bodyPr anchorCtr="0" anchor="t" bIns="91425" lIns="91425" spcFirstLastPara="1" rIns="91425" wrap="square" tIns="91425">
            <a:noAutofit/>
          </a:bodyPr>
          <a:lstStyle/>
          <a:p>
            <a:pPr indent="0" lvl="0" marL="0" rtl="0" algn="l">
              <a:lnSpc>
                <a:spcPct val="95000"/>
              </a:lnSpc>
              <a:spcBef>
                <a:spcPts val="1400"/>
              </a:spcBef>
              <a:spcAft>
                <a:spcPts val="0"/>
              </a:spcAft>
              <a:buSzPts val="688"/>
              <a:buNone/>
            </a:pPr>
            <a:r>
              <a:rPr b="1" lang="en-GB" sz="1400">
                <a:solidFill>
                  <a:srgbClr val="2196F3"/>
                </a:solidFill>
              </a:rPr>
              <a:t>Crop Protection From Weather: </a:t>
            </a:r>
            <a:r>
              <a:rPr b="1" lang="en-GB" sz="1400"/>
              <a:t>Low productivity of crops is one of the main problems faced by the farmers in our country. This can be because of two main reasons. Crops destroyed by wild animals and because of bad weather condition. </a:t>
            </a:r>
            <a:r>
              <a:rPr b="1" lang="en-GB" sz="1400">
                <a:solidFill>
                  <a:srgbClr val="2196F3"/>
                </a:solidFill>
              </a:rPr>
              <a:t> </a:t>
            </a:r>
            <a:endParaRPr b="1" sz="1400"/>
          </a:p>
          <a:p>
            <a:pPr indent="0" lvl="0" marL="0" rtl="0" algn="l">
              <a:lnSpc>
                <a:spcPct val="95000"/>
              </a:lnSpc>
              <a:spcBef>
                <a:spcPts val="1400"/>
              </a:spcBef>
              <a:spcAft>
                <a:spcPts val="0"/>
              </a:spcAft>
              <a:buSzPts val="688"/>
              <a:buNone/>
            </a:pPr>
            <a:r>
              <a:t/>
            </a:r>
            <a:endParaRPr b="1" sz="1437">
              <a:latin typeface="Roboto"/>
              <a:ea typeface="Roboto"/>
              <a:cs typeface="Roboto"/>
              <a:sym typeface="Roboto"/>
            </a:endParaRPr>
          </a:p>
          <a:p>
            <a:pPr indent="0" lvl="0" marL="0" rtl="0" algn="l">
              <a:lnSpc>
                <a:spcPct val="95000"/>
              </a:lnSpc>
              <a:spcBef>
                <a:spcPts val="400"/>
              </a:spcBef>
              <a:spcAft>
                <a:spcPts val="1200"/>
              </a:spcAft>
              <a:buSzPts val="688"/>
              <a:buNone/>
            </a:pPr>
            <a:r>
              <a:t/>
            </a:r>
            <a:endParaRPr sz="1437">
              <a:solidFill>
                <a:srgbClr val="FFFFFF"/>
              </a:solidFill>
            </a:endParaRPr>
          </a:p>
        </p:txBody>
      </p:sp>
      <p:sp>
        <p:nvSpPr>
          <p:cNvPr id="211" name="Google Shape;211;p19"/>
          <p:cNvSpPr txBox="1"/>
          <p:nvPr/>
        </p:nvSpPr>
        <p:spPr>
          <a:xfrm>
            <a:off x="1297500" y="23063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12" name="Google Shape;212;p19"/>
          <p:cNvSpPr txBox="1"/>
          <p:nvPr>
            <p:ph idx="1" type="body"/>
          </p:nvPr>
        </p:nvSpPr>
        <p:spPr>
          <a:xfrm>
            <a:off x="1984475" y="2288303"/>
            <a:ext cx="6174600" cy="961800"/>
          </a:xfrm>
          <a:prstGeom prst="rect">
            <a:avLst/>
          </a:prstGeom>
        </p:spPr>
        <p:txBody>
          <a:bodyPr anchorCtr="0" anchor="t" bIns="91425" lIns="91425" spcFirstLastPara="1" rIns="91425" wrap="square" tIns="91425">
            <a:noAutofit/>
          </a:bodyPr>
          <a:lstStyle/>
          <a:p>
            <a:pPr indent="0" lvl="0" marL="0" rtl="0" algn="l">
              <a:lnSpc>
                <a:spcPct val="105000"/>
              </a:lnSpc>
              <a:spcBef>
                <a:spcPts val="1800"/>
              </a:spcBef>
              <a:spcAft>
                <a:spcPts val="0"/>
              </a:spcAft>
              <a:buSzPts val="770"/>
              <a:buNone/>
            </a:pPr>
            <a:r>
              <a:rPr b="1" lang="en-GB" sz="1310">
                <a:solidFill>
                  <a:srgbClr val="2196F3"/>
                </a:solidFill>
                <a:latin typeface="Arial"/>
                <a:ea typeface="Arial"/>
                <a:cs typeface="Arial"/>
                <a:sym typeface="Arial"/>
              </a:rPr>
              <a:t>Control Your Thermostat More Intelligently: </a:t>
            </a:r>
            <a:r>
              <a:rPr b="1" lang="en-GB" sz="1310">
                <a:latin typeface="Arial"/>
                <a:ea typeface="Arial"/>
                <a:cs typeface="Arial"/>
                <a:sym typeface="Arial"/>
              </a:rPr>
              <a:t>The first rule will save the most money, because when it's very cold outside (under 14 degrees ), the last thing you want to do is push your heating system as hard as it can go -- it's already going to work hard enough just to keep the room temperature slightly below normal room temperature</a:t>
            </a:r>
            <a:endParaRPr b="1" sz="1310">
              <a:latin typeface="Arial"/>
              <a:ea typeface="Arial"/>
              <a:cs typeface="Arial"/>
              <a:sym typeface="Arial"/>
            </a:endParaRPr>
          </a:p>
          <a:p>
            <a:pPr indent="0" lvl="0" marL="0" rtl="0" algn="l">
              <a:lnSpc>
                <a:spcPct val="105000"/>
              </a:lnSpc>
              <a:spcBef>
                <a:spcPts val="400"/>
              </a:spcBef>
              <a:spcAft>
                <a:spcPts val="1200"/>
              </a:spcAft>
              <a:buSzPts val="770"/>
              <a:buNone/>
            </a:pPr>
            <a:r>
              <a:t/>
            </a:r>
            <a:endParaRPr sz="910">
              <a:solidFill>
                <a:srgbClr val="FFFFFF"/>
              </a:solidFill>
            </a:endParaRPr>
          </a:p>
        </p:txBody>
      </p:sp>
      <p:sp>
        <p:nvSpPr>
          <p:cNvPr id="213" name="Google Shape;213;p19"/>
          <p:cNvSpPr txBox="1"/>
          <p:nvPr/>
        </p:nvSpPr>
        <p:spPr>
          <a:xfrm>
            <a:off x="1297500" y="36768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14" name="Google Shape;214;p19"/>
          <p:cNvSpPr txBox="1"/>
          <p:nvPr>
            <p:ph idx="1" type="body"/>
          </p:nvPr>
        </p:nvSpPr>
        <p:spPr>
          <a:xfrm>
            <a:off x="2030400" y="3560004"/>
            <a:ext cx="6174600" cy="1042500"/>
          </a:xfrm>
          <a:prstGeom prst="rect">
            <a:avLst/>
          </a:prstGeom>
        </p:spPr>
        <p:txBody>
          <a:bodyPr anchorCtr="0" anchor="t" bIns="91425" lIns="91425" spcFirstLastPara="1" rIns="91425" wrap="square" tIns="91425">
            <a:normAutofit/>
          </a:bodyPr>
          <a:lstStyle/>
          <a:p>
            <a:pPr indent="0" lvl="0" marL="0" rtl="0" algn="l">
              <a:lnSpc>
                <a:spcPct val="95000"/>
              </a:lnSpc>
              <a:spcBef>
                <a:spcPts val="1400"/>
              </a:spcBef>
              <a:spcAft>
                <a:spcPts val="400"/>
              </a:spcAft>
              <a:buClr>
                <a:srgbClr val="000000"/>
              </a:buClr>
              <a:buSzPts val="688"/>
              <a:buFont typeface="Arial"/>
              <a:buNone/>
            </a:pPr>
            <a:r>
              <a:rPr b="1" lang="en-GB" sz="1337">
                <a:solidFill>
                  <a:srgbClr val="2196F3"/>
                </a:solidFill>
                <a:latin typeface="Roboto"/>
                <a:ea typeface="Roboto"/>
                <a:cs typeface="Roboto"/>
                <a:sym typeface="Roboto"/>
              </a:rPr>
              <a:t>Flood Protection and Monitoring :</a:t>
            </a:r>
            <a:r>
              <a:rPr b="1" lang="en-GB" sz="1337">
                <a:latin typeface="Roboto"/>
                <a:ea typeface="Roboto"/>
                <a:cs typeface="Roboto"/>
                <a:sym typeface="Roboto"/>
              </a:rPr>
              <a:t> The most disastrous home floods are caused by weather events. With a smart home security system integrated with a weather station, climate related activity is monitored, and the proper actions are automatically taken to prevent damage to your home.</a:t>
            </a:r>
            <a:endParaRPr b="1"/>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solidFill>
                  <a:srgbClr val="008FFF"/>
                </a:solidFill>
              </a:rPr>
              <a:t>Project Objective</a:t>
            </a:r>
            <a:endParaRPr b="1">
              <a:solidFill>
                <a:srgbClr val="008FFF"/>
              </a:solidFill>
            </a:endParaRPr>
          </a:p>
        </p:txBody>
      </p:sp>
      <p:sp>
        <p:nvSpPr>
          <p:cNvPr id="220" name="Google Shape;220;p20"/>
          <p:cNvSpPr txBox="1"/>
          <p:nvPr>
            <p:ph idx="1" type="body"/>
          </p:nvPr>
        </p:nvSpPr>
        <p:spPr>
          <a:xfrm>
            <a:off x="3814425" y="1367700"/>
            <a:ext cx="4961700" cy="24081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SzPts val="523"/>
              <a:buNone/>
            </a:pPr>
            <a:r>
              <a:rPr lang="en-GB" sz="1570"/>
              <a:t>The main objective of this is to help farmers and people to measure, monitor the temperature and humidity of a particular location/ locations. We do this in a very cost efficient way wherein we use a DHT11 sensor and control it with a ESP8266 uC which would directly send the data via WiFi to an application called ThingSpeak and then it would relay over the data over to our website</a:t>
            </a:r>
            <a:endParaRPr sz="1570">
              <a:latin typeface="Arial"/>
              <a:ea typeface="Arial"/>
              <a:cs typeface="Arial"/>
              <a:sym typeface="Arial"/>
            </a:endParaRPr>
          </a:p>
          <a:p>
            <a:pPr indent="0" lvl="0" marL="0" rtl="0" algn="l">
              <a:spcBef>
                <a:spcPts val="1200"/>
              </a:spcBef>
              <a:spcAft>
                <a:spcPts val="1200"/>
              </a:spcAft>
              <a:buSzPts val="523"/>
              <a:buNone/>
            </a:pPr>
            <a:r>
              <a:t/>
            </a:r>
            <a:endParaRPr sz="917"/>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solidFill>
                  <a:srgbClr val="008FFF"/>
                </a:solidFill>
              </a:rPr>
              <a:t>Technology</a:t>
            </a:r>
            <a:r>
              <a:rPr b="1" lang="en-GB">
                <a:solidFill>
                  <a:srgbClr val="008FFF"/>
                </a:solidFill>
              </a:rPr>
              <a:t> Used and links to our project</a:t>
            </a:r>
            <a:endParaRPr b="1">
              <a:solidFill>
                <a:srgbClr val="008FFF"/>
              </a:solidFill>
            </a:endParaRPr>
          </a:p>
        </p:txBody>
      </p:sp>
      <p:sp>
        <p:nvSpPr>
          <p:cNvPr id="226" name="Google Shape;226;p21"/>
          <p:cNvSpPr txBox="1"/>
          <p:nvPr>
            <p:ph idx="1" type="body"/>
          </p:nvPr>
        </p:nvSpPr>
        <p:spPr>
          <a:xfrm>
            <a:off x="3780750" y="1184850"/>
            <a:ext cx="4318500" cy="1766700"/>
          </a:xfrm>
          <a:prstGeom prst="rect">
            <a:avLst/>
          </a:prstGeom>
        </p:spPr>
        <p:txBody>
          <a:bodyPr anchorCtr="0" anchor="t" bIns="91425" lIns="91425" spcFirstLastPara="1" rIns="91425" wrap="square" tIns="91425">
            <a:normAutofit lnSpcReduction="20000"/>
          </a:bodyPr>
          <a:lstStyle/>
          <a:p>
            <a:pPr indent="-330200" lvl="0" marL="457200" rtl="0" algn="l">
              <a:spcBef>
                <a:spcPts val="0"/>
              </a:spcBef>
              <a:spcAft>
                <a:spcPts val="0"/>
              </a:spcAft>
              <a:buClr>
                <a:schemeClr val="accent5"/>
              </a:buClr>
              <a:buSzPts val="1600"/>
              <a:buFont typeface="Roboto"/>
              <a:buAutoNum type="arabicPeriod"/>
            </a:pPr>
            <a:r>
              <a:rPr lang="en-GB" sz="1600">
                <a:solidFill>
                  <a:schemeClr val="accent5"/>
                </a:solidFill>
                <a:latin typeface="Roboto"/>
                <a:ea typeface="Roboto"/>
                <a:cs typeface="Roboto"/>
                <a:sym typeface="Roboto"/>
              </a:rPr>
              <a:t>Arduino C++</a:t>
            </a:r>
            <a:endParaRPr sz="1600">
              <a:solidFill>
                <a:schemeClr val="accent5"/>
              </a:solidFill>
              <a:latin typeface="Roboto"/>
              <a:ea typeface="Roboto"/>
              <a:cs typeface="Roboto"/>
              <a:sym typeface="Roboto"/>
            </a:endParaRPr>
          </a:p>
          <a:p>
            <a:pPr indent="-330200" lvl="0" marL="457200" rtl="0" algn="l">
              <a:spcBef>
                <a:spcPts val="0"/>
              </a:spcBef>
              <a:spcAft>
                <a:spcPts val="0"/>
              </a:spcAft>
              <a:buClr>
                <a:srgbClr val="CACACA"/>
              </a:buClr>
              <a:buSzPts val="1600"/>
              <a:buFont typeface="Roboto"/>
              <a:buAutoNum type="arabicPeriod"/>
            </a:pPr>
            <a:r>
              <a:rPr lang="en-GB" sz="1600">
                <a:solidFill>
                  <a:srgbClr val="CACACA"/>
                </a:solidFill>
                <a:latin typeface="Roboto"/>
                <a:ea typeface="Roboto"/>
                <a:cs typeface="Roboto"/>
                <a:sym typeface="Roboto"/>
              </a:rPr>
              <a:t>HTML5</a:t>
            </a:r>
            <a:endParaRPr sz="1600">
              <a:solidFill>
                <a:srgbClr val="CACACA"/>
              </a:solidFill>
              <a:latin typeface="Roboto"/>
              <a:ea typeface="Roboto"/>
              <a:cs typeface="Roboto"/>
              <a:sym typeface="Roboto"/>
            </a:endParaRPr>
          </a:p>
          <a:p>
            <a:pPr indent="-330200" lvl="0" marL="457200" rtl="0" algn="l">
              <a:spcBef>
                <a:spcPts val="0"/>
              </a:spcBef>
              <a:spcAft>
                <a:spcPts val="0"/>
              </a:spcAft>
              <a:buClr>
                <a:srgbClr val="00FF00"/>
              </a:buClr>
              <a:buSzPts val="1600"/>
              <a:buFont typeface="Roboto"/>
              <a:buAutoNum type="arabicPeriod"/>
            </a:pPr>
            <a:r>
              <a:rPr lang="en-GB" sz="1600">
                <a:solidFill>
                  <a:srgbClr val="00FF00"/>
                </a:solidFill>
                <a:latin typeface="Roboto"/>
                <a:ea typeface="Roboto"/>
                <a:cs typeface="Roboto"/>
                <a:sym typeface="Roboto"/>
              </a:rPr>
              <a:t>CSS3</a:t>
            </a:r>
            <a:endParaRPr sz="1600">
              <a:solidFill>
                <a:srgbClr val="00FF00"/>
              </a:solidFill>
              <a:latin typeface="Roboto"/>
              <a:ea typeface="Roboto"/>
              <a:cs typeface="Roboto"/>
              <a:sym typeface="Roboto"/>
            </a:endParaRPr>
          </a:p>
          <a:p>
            <a:pPr indent="-330200" lvl="0" marL="457200" rtl="0" algn="l">
              <a:spcBef>
                <a:spcPts val="0"/>
              </a:spcBef>
              <a:spcAft>
                <a:spcPts val="0"/>
              </a:spcAft>
              <a:buClr>
                <a:srgbClr val="FFFF00"/>
              </a:buClr>
              <a:buSzPts val="1600"/>
              <a:buFont typeface="Roboto"/>
              <a:buAutoNum type="arabicPeriod"/>
            </a:pPr>
            <a:r>
              <a:rPr lang="en-GB" sz="1600">
                <a:solidFill>
                  <a:srgbClr val="FFFF00"/>
                </a:solidFill>
                <a:latin typeface="Roboto"/>
                <a:ea typeface="Roboto"/>
                <a:cs typeface="Roboto"/>
                <a:sym typeface="Roboto"/>
              </a:rPr>
              <a:t>JS</a:t>
            </a:r>
            <a:endParaRPr sz="1600">
              <a:solidFill>
                <a:srgbClr val="FFFF00"/>
              </a:solidFill>
              <a:latin typeface="Roboto"/>
              <a:ea typeface="Roboto"/>
              <a:cs typeface="Roboto"/>
              <a:sym typeface="Roboto"/>
            </a:endParaRPr>
          </a:p>
          <a:p>
            <a:pPr indent="-330200" lvl="0" marL="457200" rtl="0" algn="l">
              <a:spcBef>
                <a:spcPts val="0"/>
              </a:spcBef>
              <a:spcAft>
                <a:spcPts val="0"/>
              </a:spcAft>
              <a:buClr>
                <a:srgbClr val="FF00FF"/>
              </a:buClr>
              <a:buSzPts val="1600"/>
              <a:buFont typeface="Roboto"/>
              <a:buAutoNum type="arabicPeriod"/>
            </a:pPr>
            <a:r>
              <a:rPr lang="en-GB" sz="1600">
                <a:solidFill>
                  <a:srgbClr val="FF00FF"/>
                </a:solidFill>
                <a:latin typeface="Roboto"/>
                <a:ea typeface="Roboto"/>
                <a:cs typeface="Roboto"/>
                <a:sym typeface="Roboto"/>
              </a:rPr>
              <a:t>SCSS</a:t>
            </a:r>
            <a:endParaRPr sz="1600">
              <a:solidFill>
                <a:srgbClr val="FF00FF"/>
              </a:solidFill>
              <a:latin typeface="Roboto"/>
              <a:ea typeface="Roboto"/>
              <a:cs typeface="Roboto"/>
              <a:sym typeface="Roboto"/>
            </a:endParaRPr>
          </a:p>
          <a:p>
            <a:pPr indent="0" lvl="0" marL="0" rtl="0" algn="l">
              <a:spcBef>
                <a:spcPts val="1200"/>
              </a:spcBef>
              <a:spcAft>
                <a:spcPts val="1200"/>
              </a:spcAft>
              <a:buNone/>
            </a:pPr>
            <a:r>
              <a:t/>
            </a:r>
            <a:endParaRPr/>
          </a:p>
        </p:txBody>
      </p:sp>
      <p:sp>
        <p:nvSpPr>
          <p:cNvPr id="227" name="Google Shape;227;p21"/>
          <p:cNvSpPr txBox="1"/>
          <p:nvPr/>
        </p:nvSpPr>
        <p:spPr>
          <a:xfrm>
            <a:off x="3865800" y="2571750"/>
            <a:ext cx="414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accent5"/>
                </a:solidFill>
                <a:latin typeface="Lato"/>
                <a:ea typeface="Lato"/>
                <a:cs typeface="Lato"/>
                <a:sym typeface="Lato"/>
              </a:rPr>
              <a:t>Website </a:t>
            </a:r>
            <a:r>
              <a:rPr lang="en-GB" u="sng">
                <a:solidFill>
                  <a:schemeClr val="hlink"/>
                </a:solidFill>
                <a:latin typeface="Lato"/>
                <a:ea typeface="Lato"/>
                <a:cs typeface="Lato"/>
                <a:sym typeface="Lato"/>
                <a:hlinkClick r:id="rId3"/>
              </a:rPr>
              <a:t>: https://skanda1005.github.io/HTM-2.0/</a:t>
            </a:r>
            <a:endParaRPr>
              <a:solidFill>
                <a:srgbClr val="C2FEFF"/>
              </a:solidFill>
              <a:latin typeface="Lato"/>
              <a:ea typeface="Lato"/>
              <a:cs typeface="Lato"/>
              <a:sym typeface="Lato"/>
            </a:endParaRPr>
          </a:p>
          <a:p>
            <a:pPr indent="0" lvl="0" marL="0" rtl="0" algn="l">
              <a:spcBef>
                <a:spcPts val="0"/>
              </a:spcBef>
              <a:spcAft>
                <a:spcPts val="0"/>
              </a:spcAft>
              <a:buNone/>
            </a:pPr>
            <a:r>
              <a:rPr lang="en-GB">
                <a:solidFill>
                  <a:schemeClr val="accent5"/>
                </a:solidFill>
                <a:latin typeface="Lato"/>
                <a:ea typeface="Lato"/>
                <a:cs typeface="Lato"/>
                <a:sym typeface="Lato"/>
              </a:rPr>
              <a:t>Git : </a:t>
            </a:r>
            <a:r>
              <a:rPr lang="en-GB" u="sng">
                <a:solidFill>
                  <a:schemeClr val="hlink"/>
                </a:solidFill>
                <a:latin typeface="Lato"/>
                <a:ea typeface="Lato"/>
                <a:cs typeface="Lato"/>
                <a:sym typeface="Lato"/>
                <a:hlinkClick r:id="rId4"/>
              </a:rPr>
              <a:t>https://github.com/skanda1005/HTM-2.0</a:t>
            </a:r>
            <a:endParaRPr>
              <a:solidFill>
                <a:srgbClr val="C2FEF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2"/>
          <p:cNvSpPr txBox="1"/>
          <p:nvPr/>
        </p:nvSpPr>
        <p:spPr>
          <a:xfrm>
            <a:off x="117300" y="321450"/>
            <a:ext cx="8909400" cy="4294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00">
                <a:solidFill>
                  <a:srgbClr val="008FFF"/>
                </a:solidFill>
                <a:latin typeface="Roboto"/>
                <a:ea typeface="Roboto"/>
                <a:cs typeface="Roboto"/>
                <a:sym typeface="Roboto"/>
              </a:rPr>
              <a:t>    	</a:t>
            </a:r>
            <a:r>
              <a:rPr b="1" lang="en-GB" sz="1500">
                <a:solidFill>
                  <a:srgbClr val="008FFF"/>
                </a:solidFill>
                <a:latin typeface="Roboto"/>
                <a:ea typeface="Roboto"/>
                <a:cs typeface="Roboto"/>
                <a:sym typeface="Roboto"/>
              </a:rPr>
              <a:t>ADVANTAGES</a:t>
            </a:r>
            <a:endParaRPr b="1" sz="1500">
              <a:solidFill>
                <a:srgbClr val="008FFF"/>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IOT weather mentoring system project using Arduino</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Uno is fully automated.</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It does not require any human attention.</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We can get prior alert of weather conditions</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The low cost and efforts are less in this system</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Accuracy is high.</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Self Protection</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Smart way to monitor Environment</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Efficient</a:t>
            </a:r>
            <a:endParaRPr>
              <a:solidFill>
                <a:schemeClr val="lt1"/>
              </a:solidFill>
              <a:latin typeface="Roboto"/>
              <a:ea typeface="Roboto"/>
              <a:cs typeface="Roboto"/>
              <a:sym typeface="Roboto"/>
            </a:endParaRPr>
          </a:p>
          <a:p>
            <a:pPr indent="0" lvl="0" marL="457200" rtl="0" algn="l">
              <a:spcBef>
                <a:spcPts val="0"/>
              </a:spcBef>
              <a:spcAft>
                <a:spcPts val="0"/>
              </a:spcAft>
              <a:buNone/>
            </a:pPr>
            <a:r>
              <a:t/>
            </a:r>
            <a:endParaRPr>
              <a:solidFill>
                <a:schemeClr val="lt1"/>
              </a:solidFill>
              <a:latin typeface="Roboto"/>
              <a:ea typeface="Roboto"/>
              <a:cs typeface="Roboto"/>
              <a:sym typeface="Roboto"/>
            </a:endParaRPr>
          </a:p>
          <a:p>
            <a:pPr indent="457200" lvl="0" marL="0" rtl="0" algn="l">
              <a:spcBef>
                <a:spcPts val="0"/>
              </a:spcBef>
              <a:spcAft>
                <a:spcPts val="0"/>
              </a:spcAft>
              <a:buNone/>
            </a:pPr>
            <a:r>
              <a:rPr b="1" lang="en-GB">
                <a:solidFill>
                  <a:srgbClr val="008FFF"/>
                </a:solidFill>
                <a:latin typeface="Roboto"/>
                <a:ea typeface="Roboto"/>
                <a:cs typeface="Roboto"/>
                <a:sym typeface="Roboto"/>
              </a:rPr>
              <a:t>APPLICATIONS</a:t>
            </a:r>
            <a:endParaRPr b="1">
              <a:solidFill>
                <a:srgbClr val="008FFF"/>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The weather forecasting plays very important role in the</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field of agriculture.</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It is also helpful at places like volcano and rain forests.</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It is quite difficult for a human being to stay for longer</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GB">
                <a:solidFill>
                  <a:schemeClr val="lt1"/>
                </a:solidFill>
                <a:latin typeface="Roboto"/>
                <a:ea typeface="Roboto"/>
                <a:cs typeface="Roboto"/>
                <a:sym typeface="Roboto"/>
              </a:rPr>
              <a:t>time at such places.</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0" lvl="0" marL="0" rtl="0" algn="ctr">
              <a:spcBef>
                <a:spcPts val="0"/>
              </a:spcBef>
              <a:spcAft>
                <a:spcPts val="0"/>
              </a:spcAft>
              <a:buNone/>
            </a:pPr>
            <a:r>
              <a:t/>
            </a:r>
            <a:endParaRPr>
              <a:solidFill>
                <a:schemeClr val="lt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3"/>
          <p:cNvSpPr txBox="1"/>
          <p:nvPr>
            <p:ph type="title"/>
          </p:nvPr>
        </p:nvSpPr>
        <p:spPr>
          <a:xfrm>
            <a:off x="1014300" y="347825"/>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solidFill>
                  <a:srgbClr val="C2FEFF"/>
                </a:solidFill>
              </a:rPr>
              <a:t>FUTURE WORK</a:t>
            </a:r>
            <a:endParaRPr>
              <a:solidFill>
                <a:srgbClr val="C2FEFF"/>
              </a:solidFill>
            </a:endParaRPr>
          </a:p>
        </p:txBody>
      </p:sp>
      <p:sp>
        <p:nvSpPr>
          <p:cNvPr id="238" name="Google Shape;238;p23"/>
          <p:cNvSpPr txBox="1"/>
          <p:nvPr/>
        </p:nvSpPr>
        <p:spPr>
          <a:xfrm>
            <a:off x="443925" y="987375"/>
            <a:ext cx="8381100" cy="34677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400"/>
              </a:spcBef>
              <a:spcAft>
                <a:spcPts val="0"/>
              </a:spcAft>
              <a:buClr>
                <a:srgbClr val="008FFF"/>
              </a:buClr>
              <a:buSzPts val="1300"/>
              <a:buAutoNum type="arabicPeriod"/>
            </a:pPr>
            <a:r>
              <a:rPr b="1" lang="en-GB" sz="1300">
                <a:solidFill>
                  <a:srgbClr val="008FFF"/>
                </a:solidFill>
              </a:rPr>
              <a:t>Home Automation Weather Integration</a:t>
            </a:r>
            <a:endParaRPr b="1" sz="1300">
              <a:solidFill>
                <a:srgbClr val="008FFF"/>
              </a:solidFill>
            </a:endParaRPr>
          </a:p>
          <a:p>
            <a:pPr indent="0" lvl="0" marL="0" rtl="0" algn="l">
              <a:spcBef>
                <a:spcPts val="400"/>
              </a:spcBef>
              <a:spcAft>
                <a:spcPts val="0"/>
              </a:spcAft>
              <a:buNone/>
            </a:pPr>
            <a:r>
              <a:rPr lang="en-GB" sz="1100">
                <a:solidFill>
                  <a:schemeClr val="lt1"/>
                </a:solidFill>
              </a:rPr>
              <a:t>Consider a home weather station that collects weather and other environmental related data using sensors and by monitoring local and national weather centers. These systems include thermometers and barometers to measure outdoor temperatures and atmospheric pressure, along with wind, rain, humidity, and other related climate data.When this data is integrated with home sensors and smart home security features such as smart windows, your home not only warns of a possible storm, but takes action. Smart windows can open and close as needed depending on the forecast. Flood prevention systems can act to prevent costly water damage before it’s too late.</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311150" lvl="0" marL="457200" rtl="0" algn="l">
              <a:spcBef>
                <a:spcPts val="0"/>
              </a:spcBef>
              <a:spcAft>
                <a:spcPts val="0"/>
              </a:spcAft>
              <a:buClr>
                <a:srgbClr val="008FFF"/>
              </a:buClr>
              <a:buSzPts val="1300"/>
              <a:buAutoNum type="arabicPeriod"/>
            </a:pPr>
            <a:r>
              <a:rPr b="1" lang="en-GB" sz="1300">
                <a:solidFill>
                  <a:srgbClr val="008FFF"/>
                </a:solidFill>
              </a:rPr>
              <a:t>Integration</a:t>
            </a:r>
            <a:r>
              <a:rPr b="1" lang="en-GB" sz="1300">
                <a:solidFill>
                  <a:srgbClr val="008FFF"/>
                </a:solidFill>
              </a:rPr>
              <a:t> with more systems</a:t>
            </a:r>
            <a:endParaRPr b="1" sz="1300">
              <a:solidFill>
                <a:srgbClr val="008FFF"/>
              </a:solidFill>
            </a:endParaRPr>
          </a:p>
          <a:p>
            <a:pPr indent="0" lvl="0" marL="457200" rtl="0" algn="l">
              <a:spcBef>
                <a:spcPts val="0"/>
              </a:spcBef>
              <a:spcAft>
                <a:spcPts val="0"/>
              </a:spcAft>
              <a:buNone/>
            </a:pPr>
            <a:r>
              <a:t/>
            </a:r>
            <a:endParaRPr b="1" sz="1300">
              <a:solidFill>
                <a:srgbClr val="008FFF"/>
              </a:solidFill>
            </a:endParaRPr>
          </a:p>
          <a:p>
            <a:pPr indent="0" lvl="0" marL="0" rtl="0" algn="l">
              <a:spcBef>
                <a:spcPts val="0"/>
              </a:spcBef>
              <a:spcAft>
                <a:spcPts val="0"/>
              </a:spcAft>
              <a:buNone/>
            </a:pPr>
            <a:r>
              <a:rPr lang="en-GB" sz="1100">
                <a:solidFill>
                  <a:schemeClr val="lt1"/>
                </a:solidFill>
              </a:rPr>
              <a:t>The project can be integrated with a variety of other systems like soil and moisture sensor, automatic irrigation system and others. This dramatically decreases the workload of farmers and can be integrated in gardens for sprinklers</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311150" lvl="0" marL="457200" rtl="0" algn="l">
              <a:spcBef>
                <a:spcPts val="0"/>
              </a:spcBef>
              <a:spcAft>
                <a:spcPts val="0"/>
              </a:spcAft>
              <a:buClr>
                <a:srgbClr val="008FFF"/>
              </a:buClr>
              <a:buSzPts val="1300"/>
              <a:buAutoNum type="arabicPeriod"/>
            </a:pPr>
            <a:r>
              <a:rPr b="1" lang="en-GB" sz="1300">
                <a:solidFill>
                  <a:srgbClr val="008FFF"/>
                </a:solidFill>
              </a:rPr>
              <a:t>Regulation in Hospitals</a:t>
            </a:r>
            <a:endParaRPr b="1" sz="1300">
              <a:solidFill>
                <a:srgbClr val="008FFF"/>
              </a:solidFill>
            </a:endParaRPr>
          </a:p>
          <a:p>
            <a:pPr indent="0" lvl="0" marL="457200" rtl="0" algn="l">
              <a:spcBef>
                <a:spcPts val="0"/>
              </a:spcBef>
              <a:spcAft>
                <a:spcPts val="0"/>
              </a:spcAft>
              <a:buNone/>
            </a:pPr>
            <a:r>
              <a:t/>
            </a:r>
            <a:endParaRPr b="1" sz="1300">
              <a:solidFill>
                <a:srgbClr val="008FFF"/>
              </a:solidFill>
            </a:endParaRPr>
          </a:p>
          <a:p>
            <a:pPr indent="0" lvl="0" marL="0" rtl="0" algn="l">
              <a:spcBef>
                <a:spcPts val="0"/>
              </a:spcBef>
              <a:spcAft>
                <a:spcPts val="0"/>
              </a:spcAft>
              <a:buNone/>
            </a:pPr>
            <a:r>
              <a:rPr b="1" lang="en-GB" sz="1100">
                <a:solidFill>
                  <a:schemeClr val="lt1"/>
                </a:solidFill>
              </a:rPr>
              <a:t>It can also be implemented in hospitals or medical institutes for the research &amp; study in “Effect of Weather on Health and Diseases”, hence to provide better precaution alerts.</a:t>
            </a:r>
            <a:endParaRPr b="1" sz="1100">
              <a:solidFill>
                <a:schemeClr val="lt1"/>
              </a:solidFill>
            </a:endParaRPr>
          </a:p>
          <a:p>
            <a:pPr indent="0" lvl="0" marL="0" rtl="0" algn="l">
              <a:spcBef>
                <a:spcPts val="0"/>
              </a:spcBef>
              <a:spcAft>
                <a:spcPts val="0"/>
              </a:spcAft>
              <a:buNone/>
            </a:pPr>
            <a:r>
              <a:t/>
            </a:r>
            <a:endParaRPr b="1" sz="11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4"/>
          <p:cNvSpPr txBox="1"/>
          <p:nvPr>
            <p:ph type="title"/>
          </p:nvPr>
        </p:nvSpPr>
        <p:spPr>
          <a:xfrm>
            <a:off x="645300" y="1833775"/>
            <a:ext cx="3063300" cy="69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Thank you!</a:t>
            </a:r>
            <a:endParaRPr/>
          </a:p>
        </p:txBody>
      </p:sp>
      <p:grpSp>
        <p:nvGrpSpPr>
          <p:cNvPr id="244" name="Google Shape;244;p24"/>
          <p:cNvGrpSpPr/>
          <p:nvPr/>
        </p:nvGrpSpPr>
        <p:grpSpPr>
          <a:xfrm>
            <a:off x="4066820" y="1553491"/>
            <a:ext cx="3159984" cy="2439109"/>
            <a:chOff x="3553042" y="1657806"/>
            <a:chExt cx="3461100" cy="2671532"/>
          </a:xfrm>
        </p:grpSpPr>
        <p:sp>
          <p:nvSpPr>
            <p:cNvPr id="245" name="Google Shape;245;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53" name="Google Shape;253;p24"/>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54" name="Google Shape;254;p24"/>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24"/>
          <p:cNvGrpSpPr/>
          <p:nvPr/>
        </p:nvGrpSpPr>
        <p:grpSpPr>
          <a:xfrm>
            <a:off x="6762480" y="2546254"/>
            <a:ext cx="1024386" cy="1522884"/>
            <a:chOff x="6505573" y="2745170"/>
            <a:chExt cx="1122000" cy="1668000"/>
          </a:xfrm>
        </p:grpSpPr>
        <p:sp>
          <p:nvSpPr>
            <p:cNvPr id="256" name="Google Shape;256;p2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60" name="Google Shape;260;p24"/>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261" name="Google Shape;261;p24"/>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 name="Google Shape;262;p24"/>
          <p:cNvGrpSpPr/>
          <p:nvPr/>
        </p:nvGrpSpPr>
        <p:grpSpPr>
          <a:xfrm>
            <a:off x="6405845" y="3121897"/>
            <a:ext cx="520684" cy="1036470"/>
            <a:chOff x="9543736" y="4486132"/>
            <a:chExt cx="570300" cy="1135235"/>
          </a:xfrm>
        </p:grpSpPr>
        <p:sp>
          <p:nvSpPr>
            <p:cNvPr id="263" name="Google Shape;263;p2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67" name="Google Shape;267;p24"/>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268" name="Google Shape;268;p24"/>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 name="Google Shape;269;p24"/>
          <p:cNvGrpSpPr/>
          <p:nvPr/>
        </p:nvGrpSpPr>
        <p:grpSpPr>
          <a:xfrm>
            <a:off x="7564804" y="3443361"/>
            <a:ext cx="455496" cy="692277"/>
            <a:chOff x="7384375" y="3728000"/>
            <a:chExt cx="498900" cy="758244"/>
          </a:xfrm>
        </p:grpSpPr>
        <p:sp>
          <p:nvSpPr>
            <p:cNvPr id="270" name="Google Shape;270;p2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24"/>
          <p:cNvGrpSpPr/>
          <p:nvPr/>
        </p:nvGrpSpPr>
        <p:grpSpPr>
          <a:xfrm>
            <a:off x="7564836" y="3561758"/>
            <a:ext cx="478081" cy="462776"/>
            <a:chOff x="7384385" y="3857442"/>
            <a:chExt cx="523637" cy="506874"/>
          </a:xfrm>
        </p:grpSpPr>
        <p:sp>
          <p:nvSpPr>
            <p:cNvPr id="275" name="Google Shape;275;p2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 name="Google Shape;276;p24"/>
            <p:cNvGrpSpPr/>
            <p:nvPr/>
          </p:nvGrpSpPr>
          <p:grpSpPr>
            <a:xfrm>
              <a:off x="7384385" y="3857442"/>
              <a:ext cx="523637" cy="498900"/>
              <a:chOff x="7384385" y="3857442"/>
              <a:chExt cx="523637" cy="498900"/>
            </a:xfrm>
          </p:grpSpPr>
          <p:sp>
            <p:nvSpPr>
              <p:cNvPr id="277" name="Google Shape;277;p2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279" name="Google Shape;279;p24"/>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280" name="Google Shape;280;p24"/>
          <p:cNvGrpSpPr/>
          <p:nvPr/>
        </p:nvGrpSpPr>
        <p:grpSpPr>
          <a:xfrm>
            <a:off x="8110843" y="3443361"/>
            <a:ext cx="435785" cy="692277"/>
            <a:chOff x="7982421" y="3727763"/>
            <a:chExt cx="477311" cy="758244"/>
          </a:xfrm>
        </p:grpSpPr>
        <p:sp>
          <p:nvSpPr>
            <p:cNvPr id="281" name="Google Shape;281;p2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89" name="Google Shape;289;p24"/>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